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3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2" d="100"/>
          <a:sy n="62" d="100"/>
        </p:scale>
        <p:origin x="531" y="2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6118" y="735106"/>
            <a:ext cx="7540322" cy="2928470"/>
          </a:xfrm>
        </p:spPr>
        <p:txBody>
          <a:bodyPr anchor="b">
            <a:normAutofit/>
          </a:bodyPr>
          <a:lstStyle/>
          <a:p>
            <a:pPr algn="l"/>
            <a:r>
              <a:rPr lang="de-DE" sz="4200">
                <a:solidFill>
                  <a:srgbClr val="FFFFFF"/>
                </a:solidFill>
              </a:rPr>
              <a:t>Materialcharakterisierung von Wundschnellverbänden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3011" y="4870824"/>
            <a:ext cx="7504463" cy="1458258"/>
          </a:xfrm>
        </p:spPr>
        <p:txBody>
          <a:bodyPr anchor="ctr">
            <a:normAutofit/>
          </a:bodyPr>
          <a:lstStyle/>
          <a:p>
            <a:pPr algn="l"/>
            <a:r>
              <a:t>Mikroskopie, FTIR-Analyse &amp; Mechanische Prüfung</a:t>
            </a:r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4000" dirty="0"/>
              <a:t>1. </a:t>
            </a:r>
            <a:r>
              <a:rPr lang="de-DE" dirty="0"/>
              <a:t>Wundauflage</a:t>
            </a:r>
            <a:r>
              <a:rPr lang="de-DE" sz="4000" dirty="0"/>
              <a:t>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sX0" fmla="*/ 0 w 2606040"/>
              <a:gd name="csY0" fmla="*/ 0 h 18288"/>
              <a:gd name="csX1" fmla="*/ 625450 w 2606040"/>
              <a:gd name="csY1" fmla="*/ 0 h 18288"/>
              <a:gd name="csX2" fmla="*/ 1224839 w 2606040"/>
              <a:gd name="csY2" fmla="*/ 0 h 18288"/>
              <a:gd name="csX3" fmla="*/ 1824228 w 2606040"/>
              <a:gd name="csY3" fmla="*/ 0 h 18288"/>
              <a:gd name="csX4" fmla="*/ 2606040 w 2606040"/>
              <a:gd name="csY4" fmla="*/ 0 h 18288"/>
              <a:gd name="csX5" fmla="*/ 2606040 w 2606040"/>
              <a:gd name="csY5" fmla="*/ 18288 h 18288"/>
              <a:gd name="csX6" fmla="*/ 1902409 w 2606040"/>
              <a:gd name="csY6" fmla="*/ 18288 h 18288"/>
              <a:gd name="csX7" fmla="*/ 1276960 w 2606040"/>
              <a:gd name="csY7" fmla="*/ 18288 h 18288"/>
              <a:gd name="csX8" fmla="*/ 677570 w 2606040"/>
              <a:gd name="csY8" fmla="*/ 18288 h 18288"/>
              <a:gd name="csX9" fmla="*/ 0 w 2606040"/>
              <a:gd name="csY9" fmla="*/ 18288 h 18288"/>
              <a:gd name="csX10" fmla="*/ 0 w 2606040"/>
              <a:gd name="csY10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Mikroskopische Beobachtung: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Wabenstruktur für Atmungsaktivität.</a:t>
            </a:r>
          </a:p>
          <a:p>
            <a:pPr marL="0" indent="0">
              <a:lnSpc>
                <a:spcPct val="90000"/>
              </a:lnSpc>
              <a:spcAft>
                <a:spcPts val="1000"/>
              </a:spcAft>
              <a:buNone/>
              <a:defRPr sz="1800"/>
            </a:pPr>
            <a:endParaRPr lang="de-DE" sz="1400" dirty="0"/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FTIR: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Identifiziert als: Polyethylen (PE).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 Übereinstimmung: &gt;94%.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 Nachweis: Charakteristische C-H Streckschwingungen (2915, 2848 cm⁻¹) und Biegeschwingungen (1460 cm⁻¹).</a:t>
            </a:r>
          </a:p>
        </p:txBody>
      </p:sp>
      <p:pic>
        <p:nvPicPr>
          <p:cNvPr id="4" name="Picture 3" descr="IMG-20251208-WA0007.jpg"/>
          <p:cNvPicPr>
            <a:picLocks noChangeAspect="1"/>
          </p:cNvPicPr>
          <p:nvPr/>
        </p:nvPicPr>
        <p:blipFill>
          <a:blip r:embed="rId2"/>
          <a:srcRect l="9444" r="34136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EB9DAE-4646-EFF9-057A-C2D27EE14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图片 7" descr="蓝色的门&#10;&#10;AI 生成的内容可能不正确。">
            <a:extLst>
              <a:ext uri="{FF2B5EF4-FFF2-40B4-BE49-F238E27FC236}">
                <a16:creationId xmlns:a16="http://schemas.microsoft.com/office/drawing/2014/main" id="{5187524E-9ED0-4ACD-ED1A-B74D8FFEC1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18151"/>
          <a:stretch>
            <a:fillRect/>
          </a:stretch>
        </p:blipFill>
        <p:spPr>
          <a:xfrm>
            <a:off x="3662268" y="10"/>
            <a:ext cx="5481732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6" name="图片 5" descr="电脑萤幕&#10;&#10;AI 生成的内容可能不正确。">
            <a:extLst>
              <a:ext uri="{FF2B5EF4-FFF2-40B4-BE49-F238E27FC236}">
                <a16:creationId xmlns:a16="http://schemas.microsoft.com/office/drawing/2014/main" id="{8CE75F12-F284-3B37-24EA-2EBC067B47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079" r="-2" b="8071"/>
          <a:stretch>
            <a:fillRect/>
          </a:stretch>
        </p:blipFill>
        <p:spPr>
          <a:xfrm>
            <a:off x="3662268" y="3493008"/>
            <a:ext cx="5481732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5499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B0181-607C-C0C8-ED92-7B86F04B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42" y="859536"/>
            <a:ext cx="3624601" cy="1243584"/>
          </a:xfrm>
        </p:spPr>
        <p:txBody>
          <a:bodyPr>
            <a:normAutofit/>
          </a:bodyPr>
          <a:lstStyle/>
          <a:p>
            <a:r>
              <a:rPr lang="de-DE" sz="3000" dirty="0"/>
              <a:t>2. Trägermaterial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158" y="2194560"/>
            <a:ext cx="366903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158" y="2194560"/>
            <a:ext cx="36690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AB713-743C-94B8-8515-0A8EF5B58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42" y="2512611"/>
            <a:ext cx="3624602" cy="36643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Mikroskopische Beobachtung: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Sichtbare Perforation der Folie.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endParaRPr lang="de-DE" sz="1700"/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FTIR: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Identifiziert als: Polyethylen (PE).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 Übereinstimmung: &gt;94%.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700"/>
              <a:t> Nachweis: Charakteristische C-H Streckschwingungen (2915, 2848 cm⁻¹) und Biegeschwingungen (1460 cm⁻¹).</a:t>
            </a:r>
          </a:p>
        </p:txBody>
      </p:sp>
    </p:spTree>
    <p:extLst>
      <p:ext uri="{BB962C8B-B14F-4D97-AF65-F5344CB8AC3E}">
        <p14:creationId xmlns:p14="http://schemas.microsoft.com/office/powerpoint/2010/main" val="3920791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883097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de-DE" sz="4300" dirty="0"/>
              <a:t>3. Hülle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sX0" fmla="*/ 0 w 2606040"/>
              <a:gd name="csY0" fmla="*/ 0 h 18288"/>
              <a:gd name="csX1" fmla="*/ 625450 w 2606040"/>
              <a:gd name="csY1" fmla="*/ 0 h 18288"/>
              <a:gd name="csX2" fmla="*/ 1224839 w 2606040"/>
              <a:gd name="csY2" fmla="*/ 0 h 18288"/>
              <a:gd name="csX3" fmla="*/ 1824228 w 2606040"/>
              <a:gd name="csY3" fmla="*/ 0 h 18288"/>
              <a:gd name="csX4" fmla="*/ 2606040 w 2606040"/>
              <a:gd name="csY4" fmla="*/ 0 h 18288"/>
              <a:gd name="csX5" fmla="*/ 2606040 w 2606040"/>
              <a:gd name="csY5" fmla="*/ 18288 h 18288"/>
              <a:gd name="csX6" fmla="*/ 1902409 w 2606040"/>
              <a:gd name="csY6" fmla="*/ 18288 h 18288"/>
              <a:gd name="csX7" fmla="*/ 1276960 w 2606040"/>
              <a:gd name="csY7" fmla="*/ 18288 h 18288"/>
              <a:gd name="csX8" fmla="*/ 677570 w 2606040"/>
              <a:gd name="csY8" fmla="*/ 18288 h 18288"/>
              <a:gd name="csX9" fmla="*/ 0 w 2606040"/>
              <a:gd name="csY9" fmla="*/ 18288 h 18288"/>
              <a:gd name="csX10" fmla="*/ 0 w 2606040"/>
              <a:gd name="csY10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Mikroskopische Beobachtung: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Ungeordnete Faserstruktur (Vliesstoff / Non-</a:t>
            </a:r>
            <a:r>
              <a:rPr lang="de-DE" sz="1400" dirty="0" err="1"/>
              <a:t>woven</a:t>
            </a:r>
            <a:r>
              <a:rPr lang="de-DE" sz="1400" dirty="0"/>
              <a:t>).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endParaRPr lang="de-DE" sz="1400" dirty="0"/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FTIR: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Identifiziert als: Zellulose (Cellulose).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Übereinstimmung: ~90%.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Nachweis: Breite O-H Bande (3300-3400 cm⁻¹) und C-O Fingerprint-Region typisch für Polysaccharide.</a:t>
            </a:r>
          </a:p>
        </p:txBody>
      </p:sp>
      <p:pic>
        <p:nvPicPr>
          <p:cNvPr id="4" name="Picture 3" descr="IMG-20251208-WA0006.jpg"/>
          <p:cNvPicPr>
            <a:picLocks noChangeAspect="1"/>
          </p:cNvPicPr>
          <p:nvPr/>
        </p:nvPicPr>
        <p:blipFill>
          <a:blip r:embed="rId2"/>
          <a:srcRect l="21194" r="22385"/>
          <a:stretch>
            <a:fillRect/>
          </a:stretch>
        </p:blipFill>
        <p:spPr>
          <a:xfrm>
            <a:off x="4713982" y="-1483018"/>
            <a:ext cx="7167214" cy="952741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4300" dirty="0"/>
              <a:t>4. Klebstoff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sX0" fmla="*/ 0 w 2606040"/>
              <a:gd name="csY0" fmla="*/ 0 h 18288"/>
              <a:gd name="csX1" fmla="*/ 625450 w 2606040"/>
              <a:gd name="csY1" fmla="*/ 0 h 18288"/>
              <a:gd name="csX2" fmla="*/ 1224839 w 2606040"/>
              <a:gd name="csY2" fmla="*/ 0 h 18288"/>
              <a:gd name="csX3" fmla="*/ 1824228 w 2606040"/>
              <a:gd name="csY3" fmla="*/ 0 h 18288"/>
              <a:gd name="csX4" fmla="*/ 2606040 w 2606040"/>
              <a:gd name="csY4" fmla="*/ 0 h 18288"/>
              <a:gd name="csX5" fmla="*/ 2606040 w 2606040"/>
              <a:gd name="csY5" fmla="*/ 18288 h 18288"/>
              <a:gd name="csX6" fmla="*/ 1902409 w 2606040"/>
              <a:gd name="csY6" fmla="*/ 18288 h 18288"/>
              <a:gd name="csX7" fmla="*/ 1276960 w 2606040"/>
              <a:gd name="csY7" fmla="*/ 18288 h 18288"/>
              <a:gd name="csX8" fmla="*/ 677570 w 2606040"/>
              <a:gd name="csY8" fmla="*/ 18288 h 18288"/>
              <a:gd name="csX9" fmla="*/ 0 w 2606040"/>
              <a:gd name="csY9" fmla="*/ 18288 h 18288"/>
              <a:gd name="csX10" fmla="*/ 0 w 2606040"/>
              <a:gd name="csY10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 fontScale="92500"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Mikroskopische Beobachtung: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Inhomogener Auftrag des Klebstoffs.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Sichtbare Defekte: Blasen (Bubbles) und ringförmige Trocknungsstrukturen.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endParaRPr lang="de-DE" sz="1400" dirty="0"/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FTIR: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Klebstoff: </a:t>
            </a:r>
            <a:r>
              <a:rPr lang="de-DE" sz="1400" dirty="0" err="1"/>
              <a:t>Polyacrylat</a:t>
            </a:r>
            <a:r>
              <a:rPr lang="de-DE" sz="1400" dirty="0"/>
              <a:t> / Acrylat-Copolymer (z.B. </a:t>
            </a:r>
            <a:r>
              <a:rPr lang="de-DE" sz="1400" dirty="0" err="1"/>
              <a:t>Polybutylacrylat</a:t>
            </a:r>
            <a:r>
              <a:rPr lang="de-DE" sz="1400" dirty="0"/>
              <a:t>, Match ~92%).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Schutzfolie (Liner): </a:t>
            </a:r>
            <a:r>
              <a:rPr lang="de-DE" sz="1400" dirty="0" err="1"/>
              <a:t>Polydimethylsiloxan</a:t>
            </a:r>
            <a:r>
              <a:rPr lang="de-DE" sz="1400" dirty="0"/>
              <a:t> (Silikon/PDMS) als Trennschicht (Match ~90%).</a:t>
            </a:r>
          </a:p>
        </p:txBody>
      </p:sp>
      <p:pic>
        <p:nvPicPr>
          <p:cNvPr id="4" name="Picture 3" descr="IMG-20251208-WA0009.jpg"/>
          <p:cNvPicPr>
            <a:picLocks noChangeAspect="1"/>
          </p:cNvPicPr>
          <p:nvPr/>
        </p:nvPicPr>
        <p:blipFill>
          <a:blip r:embed="rId2"/>
          <a:srcRect l="20246" r="23334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3600"/>
              <a:t>4. Mechanische Eigenschaften (Zugversuch)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sX0" fmla="*/ 0 w 2606040"/>
              <a:gd name="csY0" fmla="*/ 0 h 18288"/>
              <a:gd name="csX1" fmla="*/ 625450 w 2606040"/>
              <a:gd name="csY1" fmla="*/ 0 h 18288"/>
              <a:gd name="csX2" fmla="*/ 1224839 w 2606040"/>
              <a:gd name="csY2" fmla="*/ 0 h 18288"/>
              <a:gd name="csX3" fmla="*/ 1824228 w 2606040"/>
              <a:gd name="csY3" fmla="*/ 0 h 18288"/>
              <a:gd name="csX4" fmla="*/ 2606040 w 2606040"/>
              <a:gd name="csY4" fmla="*/ 0 h 18288"/>
              <a:gd name="csX5" fmla="*/ 2606040 w 2606040"/>
              <a:gd name="csY5" fmla="*/ 18288 h 18288"/>
              <a:gd name="csX6" fmla="*/ 1902409 w 2606040"/>
              <a:gd name="csY6" fmla="*/ 18288 h 18288"/>
              <a:gd name="csX7" fmla="*/ 1276960 w 2606040"/>
              <a:gd name="csY7" fmla="*/ 18288 h 18288"/>
              <a:gd name="csX8" fmla="*/ 677570 w 2606040"/>
              <a:gd name="csY8" fmla="*/ 18288 h 18288"/>
              <a:gd name="csX9" fmla="*/ 0 w 2606040"/>
              <a:gd name="csY9" fmla="*/ 18288 h 18288"/>
              <a:gd name="csX10" fmla="*/ 0 w 2606040"/>
              <a:gd name="csY10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Deutliche Einschnürung der Probe während der Belastung.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r>
              <a:rPr lang="de-DE" sz="1400" dirty="0"/>
              <a:t>Weißbruch im verformten Bereich.</a:t>
            </a:r>
          </a:p>
          <a:p>
            <a:pPr>
              <a:lnSpc>
                <a:spcPct val="90000"/>
              </a:lnSpc>
              <a:spcAft>
                <a:spcPts val="1000"/>
              </a:spcAft>
              <a:defRPr sz="1800"/>
            </a:pPr>
            <a:endParaRPr lang="de-DE" sz="1400" dirty="0"/>
          </a:p>
        </p:txBody>
      </p:sp>
      <p:pic>
        <p:nvPicPr>
          <p:cNvPr id="4" name="Picture 3" descr="IMG20251210141230.jpg"/>
          <p:cNvPicPr>
            <a:picLocks noChangeAspect="1"/>
          </p:cNvPicPr>
          <p:nvPr/>
        </p:nvPicPr>
        <p:blipFill>
          <a:blip r:embed="rId2"/>
          <a:srcRect b="303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20251210141244">
            <a:hlinkClick r:id="" action="ppaction://media"/>
            <a:extLst>
              <a:ext uri="{FF2B5EF4-FFF2-40B4-BE49-F238E27FC236}">
                <a16:creationId xmlns:a16="http://schemas.microsoft.com/office/drawing/2014/main" id="{65CA151B-E668-FE3A-B436-A01D4F88948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8364" y="26504"/>
            <a:ext cx="3872219" cy="6831496"/>
          </a:xfrm>
        </p:spPr>
      </p:pic>
    </p:spTree>
    <p:extLst>
      <p:ext uri="{BB962C8B-B14F-4D97-AF65-F5344CB8AC3E}">
        <p14:creationId xmlns:p14="http://schemas.microsoft.com/office/powerpoint/2010/main" val="152771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E8D06D6-230D-5398-34FC-B35381DA8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Kraft vs Zuglänge</a:t>
            </a:r>
          </a:p>
        </p:txBody>
      </p:sp>
      <p:pic>
        <p:nvPicPr>
          <p:cNvPr id="5" name="内容占位符 4" descr="图表, 折线图&#10;&#10;AI 生成的内容可能不正确。">
            <a:extLst>
              <a:ext uri="{FF2B5EF4-FFF2-40B4-BE49-F238E27FC236}">
                <a16:creationId xmlns:a16="http://schemas.microsoft.com/office/drawing/2014/main" id="{878E6B2B-36C9-8857-8043-37BF6055F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168" y="2695012"/>
            <a:ext cx="8495662" cy="299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78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de-DE" sz="4700"/>
              <a:t>Zusammenfassung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sX0" fmla="*/ 0 w 8140446"/>
              <a:gd name="csY0" fmla="*/ 0 h 18288"/>
              <a:gd name="csX1" fmla="*/ 434157 w 8140446"/>
              <a:gd name="csY1" fmla="*/ 0 h 18288"/>
              <a:gd name="csX2" fmla="*/ 1193932 w 8140446"/>
              <a:gd name="csY2" fmla="*/ 0 h 18288"/>
              <a:gd name="csX3" fmla="*/ 1628089 w 8140446"/>
              <a:gd name="csY3" fmla="*/ 0 h 18288"/>
              <a:gd name="csX4" fmla="*/ 2225055 w 8140446"/>
              <a:gd name="csY4" fmla="*/ 0 h 18288"/>
              <a:gd name="csX5" fmla="*/ 3066235 w 8140446"/>
              <a:gd name="csY5" fmla="*/ 0 h 18288"/>
              <a:gd name="csX6" fmla="*/ 3744605 w 8140446"/>
              <a:gd name="csY6" fmla="*/ 0 h 18288"/>
              <a:gd name="csX7" fmla="*/ 4504380 w 8140446"/>
              <a:gd name="csY7" fmla="*/ 0 h 18288"/>
              <a:gd name="csX8" fmla="*/ 5101346 w 8140446"/>
              <a:gd name="csY8" fmla="*/ 0 h 18288"/>
              <a:gd name="csX9" fmla="*/ 5779717 w 8140446"/>
              <a:gd name="csY9" fmla="*/ 0 h 18288"/>
              <a:gd name="csX10" fmla="*/ 6620896 w 8140446"/>
              <a:gd name="csY10" fmla="*/ 0 h 18288"/>
              <a:gd name="csX11" fmla="*/ 7136458 w 8140446"/>
              <a:gd name="csY11" fmla="*/ 0 h 18288"/>
              <a:gd name="csX12" fmla="*/ 8140446 w 8140446"/>
              <a:gd name="csY12" fmla="*/ 0 h 18288"/>
              <a:gd name="csX13" fmla="*/ 8140446 w 8140446"/>
              <a:gd name="csY13" fmla="*/ 18288 h 18288"/>
              <a:gd name="csX14" fmla="*/ 7543480 w 8140446"/>
              <a:gd name="csY14" fmla="*/ 18288 h 18288"/>
              <a:gd name="csX15" fmla="*/ 7109323 w 8140446"/>
              <a:gd name="csY15" fmla="*/ 18288 h 18288"/>
              <a:gd name="csX16" fmla="*/ 6430952 w 8140446"/>
              <a:gd name="csY16" fmla="*/ 18288 h 18288"/>
              <a:gd name="csX17" fmla="*/ 5915391 w 8140446"/>
              <a:gd name="csY17" fmla="*/ 18288 h 18288"/>
              <a:gd name="csX18" fmla="*/ 5237020 w 8140446"/>
              <a:gd name="csY18" fmla="*/ 18288 h 18288"/>
              <a:gd name="csX19" fmla="*/ 4558650 w 8140446"/>
              <a:gd name="csY19" fmla="*/ 18288 h 18288"/>
              <a:gd name="csX20" fmla="*/ 3880279 w 8140446"/>
              <a:gd name="csY20" fmla="*/ 18288 h 18288"/>
              <a:gd name="csX21" fmla="*/ 3201909 w 8140446"/>
              <a:gd name="csY21" fmla="*/ 18288 h 18288"/>
              <a:gd name="csX22" fmla="*/ 2604943 w 8140446"/>
              <a:gd name="csY22" fmla="*/ 18288 h 18288"/>
              <a:gd name="csX23" fmla="*/ 1845168 w 8140446"/>
              <a:gd name="csY23" fmla="*/ 18288 h 18288"/>
              <a:gd name="csX24" fmla="*/ 1166797 w 8140446"/>
              <a:gd name="csY24" fmla="*/ 18288 h 18288"/>
              <a:gd name="csX25" fmla="*/ 0 w 8140446"/>
              <a:gd name="csY25" fmla="*/ 18288 h 18288"/>
              <a:gd name="csX26" fmla="*/ 0 w 8140446"/>
              <a:gd name="csY2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pPr>
              <a:spcAft>
                <a:spcPts val="1000"/>
              </a:spcAft>
              <a:defRPr sz="1800"/>
            </a:pPr>
            <a:r>
              <a:rPr lang="de-DE" sz="1900"/>
              <a:t>Das untersuchte Pflaster besteht aus drei funktionellen Schichten:</a:t>
            </a:r>
          </a:p>
          <a:p>
            <a:pPr>
              <a:spcAft>
                <a:spcPts val="1000"/>
              </a:spcAft>
              <a:defRPr sz="1800"/>
            </a:pPr>
            <a:endParaRPr lang="de-DE" sz="1900"/>
          </a:p>
          <a:p>
            <a:pPr>
              <a:spcAft>
                <a:spcPts val="1000"/>
              </a:spcAft>
              <a:defRPr sz="1800"/>
            </a:pPr>
            <a:r>
              <a:rPr lang="de-DE" sz="1900"/>
              <a:t>1. Träger: Perforiertes Polyethylen (PE) für Stabilität und Flexibilität.</a:t>
            </a:r>
          </a:p>
          <a:p>
            <a:pPr>
              <a:spcAft>
                <a:spcPts val="1000"/>
              </a:spcAft>
              <a:defRPr sz="1800"/>
            </a:pPr>
            <a:r>
              <a:rPr lang="de-DE" sz="1900"/>
              <a:t>2. Wundauflage: Saugfähiges Zellulose-Vlies.</a:t>
            </a:r>
          </a:p>
          <a:p>
            <a:pPr>
              <a:spcAft>
                <a:spcPts val="1000"/>
              </a:spcAft>
              <a:defRPr sz="1800"/>
            </a:pPr>
            <a:r>
              <a:rPr lang="de-DE" sz="1900"/>
              <a:t>3. Klebstoff: Haftstarkes Acrylat-Copolymer.</a:t>
            </a:r>
          </a:p>
          <a:p>
            <a:pPr>
              <a:spcAft>
                <a:spcPts val="1000"/>
              </a:spcAft>
              <a:defRPr sz="1800"/>
            </a:pPr>
            <a:endParaRPr lang="de-DE" sz="1900"/>
          </a:p>
          <a:p>
            <a:pPr>
              <a:spcAft>
                <a:spcPts val="1000"/>
              </a:spcAft>
              <a:defRPr sz="1800"/>
            </a:pPr>
            <a:r>
              <a:rPr lang="de-DE" sz="1900"/>
              <a:t>Mechanisch zeichnet sich das Produkt durch hohe Duktilität aus, was die Anpassungsfähigkeit an Körperbewegungen gewährleistet.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</Words>
  <Application>Microsoft Office PowerPoint</Application>
  <PresentationFormat>全屏显示(4:3)</PresentationFormat>
  <Paragraphs>46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Materialcharakterisierung von Wundschnellverbänden</vt:lpstr>
      <vt:lpstr>1. Wundauflage </vt:lpstr>
      <vt:lpstr>2. Trägermaterial </vt:lpstr>
      <vt:lpstr>3. Hülle</vt:lpstr>
      <vt:lpstr>4. Klebstoff </vt:lpstr>
      <vt:lpstr>4. Mechanische Eigenschaften (Zugversuch)</vt:lpstr>
      <vt:lpstr>PowerPoint 演示文稿</vt:lpstr>
      <vt:lpstr>Kraft vs Zuglänge</vt:lpstr>
      <vt:lpstr>Zusammenfassung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Dong  Runji</cp:lastModifiedBy>
  <cp:revision>3</cp:revision>
  <dcterms:created xsi:type="dcterms:W3CDTF">2013-01-27T09:14:16Z</dcterms:created>
  <dcterms:modified xsi:type="dcterms:W3CDTF">2025-12-11T10:41:55Z</dcterms:modified>
  <cp:category/>
</cp:coreProperties>
</file>

<file path=docProps/thumbnail.jpeg>
</file>